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42" r:id="rId1"/>
  </p:sldMasterIdLst>
  <p:notesMasterIdLst>
    <p:notesMasterId r:id="rId14"/>
  </p:notesMasterIdLst>
  <p:sldIdLst>
    <p:sldId id="256" r:id="rId2"/>
    <p:sldId id="266" r:id="rId3"/>
    <p:sldId id="270" r:id="rId4"/>
    <p:sldId id="269" r:id="rId5"/>
    <p:sldId id="259" r:id="rId6"/>
    <p:sldId id="260" r:id="rId7"/>
    <p:sldId id="267" r:id="rId8"/>
    <p:sldId id="261" r:id="rId9"/>
    <p:sldId id="273" r:id="rId10"/>
    <p:sldId id="262" r:id="rId11"/>
    <p:sldId id="268" r:id="rId12"/>
    <p:sldId id="271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977D"/>
    <a:srgbClr val="355898"/>
    <a:srgbClr val="98D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E21111-3D29-468C-9D1E-3C2E9940CE57}" v="102" dt="2024-02-20T15:53:35.535"/>
    <p1510:client id="{9D668BB0-230E-4508-BCEE-B78F184EEFB9}" v="81" dt="2024-02-20T02:51:24.833"/>
  </p1510:revLst>
</p1510:revInfo>
</file>

<file path=ppt/tableStyles.xml><?xml version="1.0" encoding="utf-8"?>
<a:tblStyleLst xmlns:a="http://schemas.openxmlformats.org/drawingml/2006/main" def="{12553910-5587-461C-BC77-BAE68429CC3E}">
  <a:tblStyle styleId="{12553910-5587-461C-BC77-BAE68429C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4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8f7b426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8f7b426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17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8f7b4266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8f7b4266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aa9fbd5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aa9fbd5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aa9fbd50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aa9fbd50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aa9fbd5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aa9fbd5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0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aa9fbd50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aa9fbd50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466BE-71D6-4A3F-A436-472499700696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5118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84FA6-3514-4ADE-BED0-77C743AAABFF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998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F9B6B-89E4-4D2D-8252-F63337A2724E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3690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511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5CF5-5E31-43A4-B5A2-24F852A87A5E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478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D825A-FBB1-4AEA-A153-00AB579D5D71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90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3F97-5C64-4EE4-88DB-9AB841570CF9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808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87C5-F355-48D9-92A8-04935A688C3C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388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AD00C-020E-40C5-9BF9-A94009D335CD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050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65BA5-733D-4929-8915-9FED9EC7FAC0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8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F8ED-D628-4BD9-9E76-71268503D83C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675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E315B-4EFF-4829-AF9C-240BC5C73EAE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67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C572-0E15-46AA-97D5-F6443D2071E5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684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Negative of a film with digital number 3 lighted">
            <a:extLst>
              <a:ext uri="{FF2B5EF4-FFF2-40B4-BE49-F238E27FC236}">
                <a16:creationId xmlns:a16="http://schemas.microsoft.com/office/drawing/2014/main" id="{9D12042E-DCAC-E323-CB31-D6A4AE034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4"/>
          <a:stretch/>
        </p:blipFill>
        <p:spPr>
          <a:xfrm>
            <a:off x="1891768" y="10"/>
            <a:ext cx="7252232" cy="51434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51435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14171" y="557585"/>
            <a:ext cx="2980038" cy="2769021"/>
          </a:xfrm>
          <a:prstGeom prst="rect">
            <a:avLst/>
          </a:prstGeom>
          <a:noFill/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bg1"/>
                </a:solidFill>
              </a:rPr>
              <a:t>Movie Recommendation System using MovieLens Data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14171" y="3471925"/>
            <a:ext cx="2980040" cy="1113989"/>
          </a:xfrm>
          <a:prstGeom prst="rect">
            <a:avLst/>
          </a:prstGeom>
          <a:noFill/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>
                <a:solidFill>
                  <a:schemeClr val="bg1"/>
                </a:solidFill>
              </a:rPr>
              <a:t>Brian Lowell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1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Content-based Filtering Recommendation System</a:t>
            </a:r>
            <a:br>
              <a:rPr lang="en-US" sz="1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171D4-7A56-DE8B-942B-A9AA35D23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202" y="2105406"/>
            <a:ext cx="2571750" cy="2558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300"/>
              <a:t>This Linear Regression model aims to predict ratings based solely on a movie’s characteristics.  In this implementation, the only features considered are tag scores and genres. 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300"/>
              <a:t>Other features could be used to help improve the accuracy of the model.  However, the algorithm does have inherent limitations which make it a less desirable candidate for solving this problem.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9BF8A4D-D06F-7503-F887-386EF19610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-17507" b="-17507"/>
          <a:stretch/>
        </p:blipFill>
        <p:spPr>
          <a:xfrm>
            <a:off x="3490722" y="526959"/>
            <a:ext cx="5177790" cy="40895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CBB515-1E80-619B-EF1A-8A90B2D2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FCBB0-21BE-8765-78DD-B44AB3D3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34362-83EA-4395-8200-B3F61EB65117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F8154-0D6E-A913-494D-9C6178C6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5B192-9FA9-794F-D81E-AFEE6E23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1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Collaborative Filtering Recommendation System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1159C-467A-6828-B7EF-8E67AA44A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3202" y="2105406"/>
            <a:ext cx="2571750" cy="2558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100" dirty="0"/>
              <a:t>Collaborative filtering attempts to  recommend items based on the preferences of similar users.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100" dirty="0"/>
              <a:t>Surprise is a Python scikit for building and analyzing recommender systems that deal with explicit rating data.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100" dirty="0"/>
              <a:t>The first algorithm is the Singular Value Decomposition model, which is a matrix factorization technique.  This approach performed the best in terms of minimizing the RMSE.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100" dirty="0"/>
              <a:t>The second algorithm from this package was the KNN algorithm – this performed a bit worse.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6A1D6B-919A-1AB4-7220-4280E9FDD4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188" b="3219"/>
          <a:stretch/>
        </p:blipFill>
        <p:spPr>
          <a:xfrm>
            <a:off x="3490722" y="567160"/>
            <a:ext cx="5177790" cy="40091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AD8AC-D8A5-D9ED-90F6-4C31381A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85B98-AD94-3B77-2EC2-9C8EA362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4494-81AC-4943-A80B-78950035F829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14CA7-C474-96C2-0EEB-4075694A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093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64C6-CA38-9282-65AF-267FAE01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853699"/>
            <a:ext cx="7303692" cy="830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Data Challenges &amp; Next Steps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4353C-C927-1758-0BEF-21E9E0D8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E92D64-20B6-A1E9-6094-82BDA49A1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21934"/>
              </p:ext>
            </p:extLst>
          </p:nvPr>
        </p:nvGraphicFramePr>
        <p:xfrm>
          <a:off x="2613430" y="1385887"/>
          <a:ext cx="4664082" cy="323818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664082">
                  <a:extLst>
                    <a:ext uri="{9D8B030D-6E8A-4147-A177-3AD203B41FA5}">
                      <a16:colId xmlns:a16="http://schemas.microsoft.com/office/drawing/2014/main" val="853706804"/>
                    </a:ext>
                  </a:extLst>
                </a:gridCol>
              </a:tblGrid>
              <a:tr h="4762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Issue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9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64902"/>
                  </a:ext>
                </a:extLst>
              </a:tr>
              <a:tr h="857759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rgbClr val="555555"/>
                          </a:solidFill>
                          <a:latin typeface="+mn-lt"/>
                          <a:ea typeface="+mn-ea"/>
                          <a:cs typeface="+mn-cs"/>
                        </a:rPr>
                        <a:t>The dataset is large: ~10,000 movies and 1,100 tags.  To feed the feature matrix into a matrix factorization model, more memory and compute is needed.</a:t>
                      </a:r>
                    </a:p>
                  </a:txBody>
                  <a:tcPr>
                    <a:lnL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129801"/>
                  </a:ext>
                </a:extLst>
              </a:tr>
              <a:tr h="1046466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rgbClr val="555555"/>
                          </a:solidFill>
                          <a:latin typeface="+mn-lt"/>
                          <a:ea typeface="+mn-ea"/>
                          <a:cs typeface="+mn-cs"/>
                        </a:rPr>
                        <a:t>Genome tags are unprocessed, including very similar tags differentiated by typos or extra text.  When put into a feature matrix, this could have the effect of overweighting a tag when calculating similarity</a:t>
                      </a:r>
                    </a:p>
                  </a:txBody>
                  <a:tcPr>
                    <a:lnL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33654"/>
                  </a:ext>
                </a:extLst>
              </a:tr>
              <a:tr h="857759"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rgbClr val="555555"/>
                          </a:solidFill>
                          <a:latin typeface="+mn-lt"/>
                          <a:ea typeface="+mn-ea"/>
                          <a:cs typeface="+mn-cs"/>
                        </a:rPr>
                        <a:t>Tags may or may not include principal cast and crew (directors, writers, etc.).  These are likely correlated with user preferences but missing from the current feature matrix.</a:t>
                      </a:r>
                    </a:p>
                  </a:txBody>
                  <a:tcPr>
                    <a:lnL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97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228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C1D94D5-3AE9-AA62-9842-AC4202234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40" t="6057" r="537" b="73888"/>
          <a:stretch/>
        </p:blipFill>
        <p:spPr>
          <a:xfrm>
            <a:off x="4550023" y="3278760"/>
            <a:ext cx="574869" cy="3949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ABABD16-726D-B290-B13C-1AFF6738A29F}"/>
              </a:ext>
            </a:extLst>
          </p:cNvPr>
          <p:cNvSpPr/>
          <p:nvPr/>
        </p:nvSpPr>
        <p:spPr>
          <a:xfrm>
            <a:off x="2039667" y="1921257"/>
            <a:ext cx="350044" cy="350044"/>
          </a:xfrm>
          <a:prstGeom prst="ellipse">
            <a:avLst/>
          </a:prstGeom>
          <a:solidFill>
            <a:srgbClr val="98D5F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55898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E95CEE-7AF1-4DDA-118A-834A2A813D1D}"/>
              </a:ext>
            </a:extLst>
          </p:cNvPr>
          <p:cNvSpPr/>
          <p:nvPr/>
        </p:nvSpPr>
        <p:spPr>
          <a:xfrm>
            <a:off x="2039726" y="2979037"/>
            <a:ext cx="350044" cy="350044"/>
          </a:xfrm>
          <a:prstGeom prst="ellipse">
            <a:avLst/>
          </a:prstGeom>
          <a:solidFill>
            <a:srgbClr val="98D5F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55898"/>
                </a:solidFill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1E5456-3308-CF0A-D885-576D245545B4}"/>
              </a:ext>
            </a:extLst>
          </p:cNvPr>
          <p:cNvSpPr/>
          <p:nvPr/>
        </p:nvSpPr>
        <p:spPr>
          <a:xfrm>
            <a:off x="2039667" y="4004984"/>
            <a:ext cx="350044" cy="350044"/>
          </a:xfrm>
          <a:prstGeom prst="ellipse">
            <a:avLst/>
          </a:prstGeom>
          <a:solidFill>
            <a:srgbClr val="98D5F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355898"/>
                </a:solidFill>
              </a:rPr>
              <a:t>3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854EE4D-6718-F0EA-FA48-E0FA82E1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59723-6CC4-46DC-B261-64B14A9C56F2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3BF55A0-CDC0-9390-974A-8C407054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AF86510-835D-AE2E-2FF5-3E38AF2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47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52F65-2B6A-E32A-D844-9FB216EB2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346" y="478566"/>
            <a:ext cx="3614166" cy="1107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</a:t>
            </a: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identifying movies that users will like is challenging</a:t>
            </a:r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6126C0C3-85CF-9F1B-6441-A3603545D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202" y="524637"/>
            <a:ext cx="4094226" cy="4094226"/>
          </a:xfrm>
          <a:prstGeom prst="rect">
            <a:avLst/>
          </a:prstGeom>
        </p:spPr>
      </p:pic>
      <p:sp>
        <p:nvSpPr>
          <p:cNvPr id="3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346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FBE9E-D323-D06B-5E07-4DC1325DA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4346" y="1998664"/>
            <a:ext cx="3614166" cy="2663092"/>
          </a:xfrm>
        </p:spPr>
        <p:txBody>
          <a:bodyPr vert="horz" lIns="0" tIns="45720" rIns="91440" bIns="45720" rtlCol="0" anchor="t">
            <a:normAutofit lnSpcReduction="10000"/>
          </a:bodyPr>
          <a:lstStyle/>
          <a:p>
            <a:pPr marL="228600" indent="0" defTabSz="914400">
              <a:spcAft>
                <a:spcPts val="600"/>
              </a:spcAft>
              <a:buNone/>
            </a:pPr>
            <a:r>
              <a:rPr lang="en-US" sz="1100" b="1" i="1" dirty="0">
                <a:solidFill>
                  <a:srgbClr val="D6977D"/>
                </a:solidFill>
              </a:rPr>
              <a:t>Hypothesis</a:t>
            </a:r>
            <a:r>
              <a:rPr lang="en-US" sz="1100" i="1" dirty="0"/>
              <a:t>: </a:t>
            </a:r>
            <a:r>
              <a:rPr lang="en-US" sz="1100" dirty="0"/>
              <a:t>If a user likes Movie A, they will also like movies similar to Movie A based on </a:t>
            </a:r>
            <a:r>
              <a:rPr lang="en-US" sz="1100" dirty="0" err="1"/>
              <a:t>taggings</a:t>
            </a:r>
            <a:r>
              <a:rPr lang="en-US" sz="1100" dirty="0"/>
              <a:t> and genres.</a:t>
            </a:r>
          </a:p>
          <a:p>
            <a:pPr marL="228600" indent="0" defTabSz="914400">
              <a:spcAft>
                <a:spcPts val="600"/>
              </a:spcAft>
              <a:buNone/>
            </a:pPr>
            <a:r>
              <a:rPr lang="en-US" sz="1100" b="1" i="1" dirty="0">
                <a:solidFill>
                  <a:srgbClr val="355898"/>
                </a:solidFill>
              </a:rPr>
              <a:t>Solution</a:t>
            </a:r>
            <a:r>
              <a:rPr lang="en-US" sz="1100" dirty="0"/>
              <a:t>: Develop a content-based recommender tool to identify similar movies. </a:t>
            </a:r>
          </a:p>
          <a:p>
            <a:pPr marL="228600" indent="0" defTabSz="914400">
              <a:spcAft>
                <a:spcPts val="600"/>
              </a:spcAft>
              <a:buNone/>
            </a:pPr>
            <a:endParaRPr lang="en-US" sz="1100" i="1" dirty="0"/>
          </a:p>
          <a:p>
            <a:pPr marL="228600" indent="0" defTabSz="914400">
              <a:spcAft>
                <a:spcPts val="600"/>
              </a:spcAft>
              <a:buNone/>
            </a:pPr>
            <a:r>
              <a:rPr lang="en-US" sz="1100" b="1" i="1" dirty="0">
                <a:solidFill>
                  <a:srgbClr val="D6977D"/>
                </a:solidFill>
              </a:rPr>
              <a:t>Hypothesis</a:t>
            </a:r>
            <a:r>
              <a:rPr lang="en-US" sz="1100" i="1" dirty="0"/>
              <a:t>: </a:t>
            </a:r>
            <a:r>
              <a:rPr lang="en-US" sz="1100" dirty="0"/>
              <a:t>A movie’s rating will be correlated with its features.  </a:t>
            </a:r>
          </a:p>
          <a:p>
            <a:pPr marL="228600" indent="0" defTabSz="914400">
              <a:spcAft>
                <a:spcPts val="600"/>
              </a:spcAft>
              <a:buNone/>
            </a:pPr>
            <a:r>
              <a:rPr lang="en-US" sz="1100" b="1" i="1" dirty="0">
                <a:solidFill>
                  <a:srgbClr val="355898"/>
                </a:solidFill>
              </a:rPr>
              <a:t>Solution</a:t>
            </a:r>
            <a:r>
              <a:rPr lang="en-US" sz="1100" dirty="0"/>
              <a:t>: Use regression to predict ratings based on movie features.</a:t>
            </a:r>
          </a:p>
          <a:p>
            <a:pPr marL="685800" lvl="1" indent="0" defTabSz="914400">
              <a:spcAft>
                <a:spcPts val="600"/>
              </a:spcAft>
              <a:buNone/>
            </a:pPr>
            <a:endParaRPr lang="en-US" sz="1100" dirty="0"/>
          </a:p>
          <a:p>
            <a:pPr marL="228600" indent="0" defTabSz="914400">
              <a:spcAft>
                <a:spcPts val="600"/>
              </a:spcAft>
              <a:buNone/>
            </a:pPr>
            <a:r>
              <a:rPr lang="en-US" sz="1100" b="1" i="1" dirty="0">
                <a:solidFill>
                  <a:srgbClr val="D6977D"/>
                </a:solidFill>
              </a:rPr>
              <a:t>Hypothesis</a:t>
            </a:r>
            <a:r>
              <a:rPr lang="en-US" sz="1100" i="1" dirty="0"/>
              <a:t>: </a:t>
            </a:r>
            <a:r>
              <a:rPr lang="en-US" sz="1100" dirty="0"/>
              <a:t>A movie can be recommended based on the preferences of similar users.  </a:t>
            </a:r>
          </a:p>
          <a:p>
            <a:pPr marL="228600" indent="0" defTabSz="914400">
              <a:spcAft>
                <a:spcPts val="600"/>
              </a:spcAft>
              <a:buNone/>
            </a:pPr>
            <a:r>
              <a:rPr lang="en-US" sz="1100" b="1" i="1" dirty="0">
                <a:solidFill>
                  <a:srgbClr val="355898"/>
                </a:solidFill>
              </a:rPr>
              <a:t>Solution</a:t>
            </a:r>
            <a:r>
              <a:rPr lang="en-US" sz="1100" dirty="0"/>
              <a:t>: Use matrix factorization and SVD algorithm to predict ratings based on user ratings.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11F26-8936-624B-EF70-63F7E188B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669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D5983-AD32-9C72-42EE-A83FABC8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MovieLens 20M Dataset</a:t>
            </a:r>
          </a:p>
        </p:txBody>
      </p:sp>
      <p:sp>
        <p:nvSpPr>
          <p:cNvPr id="8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oogle Shape;68;p15"/>
          <p:cNvSpPr txBox="1"/>
          <p:nvPr/>
        </p:nvSpPr>
        <p:spPr>
          <a:xfrm>
            <a:off x="473202" y="2105406"/>
            <a:ext cx="2571750" cy="255803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dirty="0" err="1"/>
              <a:t>MovieLens</a:t>
            </a:r>
            <a:r>
              <a:rPr lang="en-US" sz="700" dirty="0"/>
              <a:t> is run by </a:t>
            </a:r>
            <a:r>
              <a:rPr lang="en-US" sz="700" dirty="0" err="1"/>
              <a:t>GroupLens</a:t>
            </a:r>
            <a:r>
              <a:rPr lang="en-US" sz="700" dirty="0"/>
              <a:t>, a research lab at the University of Minnesota. By using </a:t>
            </a:r>
            <a:r>
              <a:rPr lang="en-US" sz="700" dirty="0" err="1"/>
              <a:t>MovieLens</a:t>
            </a:r>
            <a:r>
              <a:rPr lang="en-US" sz="700" dirty="0"/>
              <a:t>, you will help </a:t>
            </a:r>
            <a:r>
              <a:rPr lang="en-US" sz="700" dirty="0" err="1"/>
              <a:t>GroupLens</a:t>
            </a:r>
            <a:r>
              <a:rPr lang="en-US" sz="700" dirty="0"/>
              <a:t> develop new experimental tools and interfaces for data exploration and recommendation. </a:t>
            </a:r>
            <a:r>
              <a:rPr lang="en-US" sz="700" dirty="0" err="1"/>
              <a:t>MovieLens</a:t>
            </a:r>
            <a:r>
              <a:rPr lang="en-US" sz="700" dirty="0"/>
              <a:t> is non-commercial, and free of advertisements.</a:t>
            </a:r>
          </a:p>
          <a:p>
            <a:pPr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700" dirty="0"/>
              <a:t>The tag genome encodes how strongly movies exhibit particular properties represented by tags (atmospheric, thought-provoking, realistic, etc.). The tag genome was computed using a machine learning algorithm on user-contributed content including tags, ratings, and textual reviews.</a:t>
            </a:r>
          </a:p>
          <a:p>
            <a:pPr marL="266700" indent="-228600" algn="just" defTabSz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700" b="1" dirty="0" err="1"/>
              <a:t>genome_scores</a:t>
            </a:r>
            <a:r>
              <a:rPr lang="en-US" sz="700" dirty="0"/>
              <a:t>: relevancy of a given tag to a movie</a:t>
            </a:r>
          </a:p>
          <a:p>
            <a:pPr marL="266700" indent="-228600" algn="just" defTabSz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700" b="1" dirty="0" err="1"/>
              <a:t>genome_tags</a:t>
            </a:r>
            <a:r>
              <a:rPr lang="en-US" sz="700" dirty="0"/>
              <a:t>: tag descriptions and </a:t>
            </a:r>
            <a:r>
              <a:rPr lang="en-US" sz="700" dirty="0" err="1"/>
              <a:t>tag_ids</a:t>
            </a:r>
            <a:endParaRPr lang="en-US" sz="700" dirty="0"/>
          </a:p>
          <a:p>
            <a:pPr marL="266700" indent="-228600" algn="just" defTabSz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700" b="1" dirty="0"/>
              <a:t>links</a:t>
            </a:r>
            <a:r>
              <a:rPr lang="en-US" sz="700" dirty="0"/>
              <a:t>: includes IMDb and TMDB ids to bring in other data</a:t>
            </a:r>
          </a:p>
          <a:p>
            <a:pPr marL="266700" indent="-228600" algn="just" defTabSz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700" b="1" dirty="0"/>
              <a:t>movies</a:t>
            </a:r>
            <a:r>
              <a:rPr lang="en-US" sz="700" dirty="0"/>
              <a:t>: includes movie id, title (year), and genre tags</a:t>
            </a:r>
          </a:p>
          <a:p>
            <a:pPr marL="266700" indent="-228600" algn="just" defTabSz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700" b="1" dirty="0"/>
              <a:t>ratings</a:t>
            </a:r>
            <a:r>
              <a:rPr lang="en-US" sz="700" dirty="0"/>
              <a:t>: user reviews out of 5</a:t>
            </a:r>
          </a:p>
          <a:p>
            <a:pPr marL="266700" indent="-228600" algn="just" defTabSz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700" b="1" dirty="0"/>
              <a:t>tags</a:t>
            </a:r>
            <a:r>
              <a:rPr lang="en-US" sz="700" dirty="0"/>
              <a:t>: user-generated tags, including </a:t>
            </a:r>
            <a:r>
              <a:rPr lang="en-US" sz="700" dirty="0" err="1"/>
              <a:t>user_id</a:t>
            </a:r>
            <a:r>
              <a:rPr lang="en-US" sz="700" dirty="0"/>
              <a:t>, </a:t>
            </a:r>
            <a:r>
              <a:rPr lang="en-US" sz="700" dirty="0" err="1"/>
              <a:t>movie_id</a:t>
            </a:r>
            <a:r>
              <a:rPr lang="en-US" sz="700" dirty="0"/>
              <a:t> and tag</a:t>
            </a:r>
          </a:p>
          <a:p>
            <a:pPr marL="38100" algn="just" defTabSz="9144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050"/>
            </a:pPr>
            <a:r>
              <a:rPr lang="en-US" sz="700" dirty="0"/>
              <a:t>Sources: Kaggle, MovieLens.com, Surprise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38F0A-241C-FE9C-3393-4FEFA1C5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22" y="1017760"/>
            <a:ext cx="5177790" cy="31079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32CC3-41BA-08A1-8DE2-31F40C4E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BF052-378B-9CC6-3F0D-CDAC9677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C03-4C14-43BA-9642-59FD7037757F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0FC6934-543B-5EE5-E6D0-982BE344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596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64C6-CA38-9282-65AF-267FAE012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60" y="135482"/>
            <a:ext cx="7886700" cy="994172"/>
          </a:xfrm>
        </p:spPr>
        <p:txBody>
          <a:bodyPr anchor="ctr">
            <a:normAutofit/>
          </a:bodyPr>
          <a:lstStyle/>
          <a:p>
            <a:r>
              <a:rPr lang="en-US" sz="3000" dirty="0"/>
              <a:t>Key Data Challenges &amp; Pre-processing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A6382-C6A9-DF36-1748-0452A2896CB5}"/>
              </a:ext>
            </a:extLst>
          </p:cNvPr>
          <p:cNvSpPr/>
          <p:nvPr/>
        </p:nvSpPr>
        <p:spPr>
          <a:xfrm>
            <a:off x="559329" y="1268016"/>
            <a:ext cx="3639202" cy="752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480060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44983-4E4C-91D5-644A-2A7DC022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01" y="1839046"/>
            <a:ext cx="2775511" cy="380428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CA89E83-C1A2-C370-7F9E-0C3171B2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96041412-5DAB-BF8B-E484-780AAAE37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54D69-4352-4B94-81F7-98DF159323E6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1D75980-FF0B-92C7-42D3-D43A8A4D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4F0FDD-E521-3CCC-B6C8-FDD4A0FAE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027" y="2480614"/>
            <a:ext cx="4473459" cy="17287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4CE93C-48B4-CB09-B250-69AC63D00C49}"/>
              </a:ext>
            </a:extLst>
          </p:cNvPr>
          <p:cNvSpPr txBox="1"/>
          <p:nvPr/>
        </p:nvSpPr>
        <p:spPr>
          <a:xfrm>
            <a:off x="508575" y="1062364"/>
            <a:ext cx="4132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Problem: genres are pipe-delimited in a single string.  They will need to be parsed to use them in a feature matrix.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B5F8598-3596-A7E5-0004-8E4DB2846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430" y="2480614"/>
            <a:ext cx="3762259" cy="5004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63D1D5F-94F2-3FC7-6FF4-58D3B610A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63"/>
          <a:stretch/>
        </p:blipFill>
        <p:spPr>
          <a:xfrm>
            <a:off x="4897567" y="3006588"/>
            <a:ext cx="3771985" cy="12027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C8237C-5997-B672-2EBC-0F721BD93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673" y="1624997"/>
            <a:ext cx="1595773" cy="69207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67E7CD2-9885-50B6-9877-892A10CD0FC8}"/>
              </a:ext>
            </a:extLst>
          </p:cNvPr>
          <p:cNvSpPr txBox="1"/>
          <p:nvPr/>
        </p:nvSpPr>
        <p:spPr>
          <a:xfrm>
            <a:off x="4717378" y="1062364"/>
            <a:ext cx="4132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Problem: tags are included as observations, rather than variables.  They will need to be pivoted to combine them into a feature matrix.</a:t>
            </a:r>
          </a:p>
        </p:txBody>
      </p:sp>
    </p:spTree>
    <p:extLst>
      <p:ext uri="{BB962C8B-B14F-4D97-AF65-F5344CB8AC3E}">
        <p14:creationId xmlns:p14="http://schemas.microsoft.com/office/powerpoint/2010/main" val="242190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79160" y="502663"/>
            <a:ext cx="8182230" cy="79937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5000"/>
              <a:t>Exploratory Data Analysis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2032" y="135006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oogle Shape;76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5280" y="1663746"/>
            <a:ext cx="2818638" cy="2311282"/>
          </a:xfrm>
          <a:prstGeom prst="rect">
            <a:avLst/>
          </a:prstGeom>
          <a:noFill/>
        </p:spPr>
      </p:pic>
      <p:pic>
        <p:nvPicPr>
          <p:cNvPr id="75" name="Google Shape;75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48505" y="1681362"/>
            <a:ext cx="2818638" cy="2276049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FC35AD-F333-E015-A13C-244CDC78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730" y="1790113"/>
            <a:ext cx="2818638" cy="21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60C2B-520E-D6DB-898C-F8F9FE4121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48452-8A17-E13F-E7D3-799ECE4B0982}"/>
              </a:ext>
            </a:extLst>
          </p:cNvPr>
          <p:cNvSpPr txBox="1"/>
          <p:nvPr/>
        </p:nvSpPr>
        <p:spPr>
          <a:xfrm>
            <a:off x="7166540" y="1590058"/>
            <a:ext cx="9492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Typical User Lifetime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325FB7-7A81-26BA-C612-913F92C37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49516"/>
              </p:ext>
            </p:extLst>
          </p:nvPr>
        </p:nvGraphicFramePr>
        <p:xfrm>
          <a:off x="7951621" y="2027066"/>
          <a:ext cx="716280" cy="1011237"/>
        </p:xfrm>
        <a:graphic>
          <a:graphicData uri="http://schemas.openxmlformats.org/drawingml/2006/table">
            <a:tbl>
              <a:tblPr firstRow="1" bandRow="1">
                <a:tableStyleId>{12553910-5587-461C-BC77-BAE68429CC3E}</a:tableStyleId>
              </a:tblPr>
              <a:tblGrid>
                <a:gridCol w="325772">
                  <a:extLst>
                    <a:ext uri="{9D8B030D-6E8A-4147-A177-3AD203B41FA5}">
                      <a16:colId xmlns:a16="http://schemas.microsoft.com/office/drawing/2014/main" val="3709018954"/>
                    </a:ext>
                  </a:extLst>
                </a:gridCol>
                <a:gridCol w="390508">
                  <a:extLst>
                    <a:ext uri="{9D8B030D-6E8A-4147-A177-3AD203B41FA5}">
                      <a16:colId xmlns:a16="http://schemas.microsoft.com/office/drawing/2014/main" val="1954861647"/>
                    </a:ext>
                  </a:extLst>
                </a:gridCol>
              </a:tblGrid>
              <a:tr h="131374">
                <a:tc>
                  <a:txBody>
                    <a:bodyPr/>
                    <a:lstStyle/>
                    <a:p>
                      <a:r>
                        <a:rPr lang="en-US" sz="700" dirty="0"/>
                        <a:t>count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610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136172"/>
                  </a:ext>
                </a:extLst>
              </a:tr>
              <a:tr h="131374">
                <a:tc>
                  <a:txBody>
                    <a:bodyPr/>
                    <a:lstStyle/>
                    <a:p>
                      <a:r>
                        <a:rPr lang="en-US" sz="700" dirty="0"/>
                        <a:t>mean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165.30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237101"/>
                  </a:ext>
                </a:extLst>
              </a:tr>
              <a:tr h="118238">
                <a:tc>
                  <a:txBody>
                    <a:bodyPr/>
                    <a:lstStyle/>
                    <a:p>
                      <a:r>
                        <a:rPr lang="en-US" sz="700" dirty="0"/>
                        <a:t>std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269.5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2282149"/>
                  </a:ext>
                </a:extLst>
              </a:tr>
              <a:tr h="147447">
                <a:tc>
                  <a:txBody>
                    <a:bodyPr/>
                    <a:lstStyle/>
                    <a:p>
                      <a:r>
                        <a:rPr lang="en-US" sz="700" dirty="0"/>
                        <a:t>min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20.0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3351117"/>
                  </a:ext>
                </a:extLst>
              </a:tr>
              <a:tr h="118238">
                <a:tc>
                  <a:txBody>
                    <a:bodyPr/>
                    <a:lstStyle/>
                    <a:p>
                      <a:r>
                        <a:rPr lang="en-US" sz="700" dirty="0"/>
                        <a:t>25% 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35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400089"/>
                  </a:ext>
                </a:extLst>
              </a:tr>
              <a:tr h="118238">
                <a:tc>
                  <a:txBody>
                    <a:bodyPr/>
                    <a:lstStyle/>
                    <a:p>
                      <a:r>
                        <a:rPr lang="en-US" sz="700" dirty="0"/>
                        <a:t>50%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70.5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853921"/>
                  </a:ext>
                </a:extLst>
              </a:tr>
              <a:tr h="118238">
                <a:tc>
                  <a:txBody>
                    <a:bodyPr/>
                    <a:lstStyle/>
                    <a:p>
                      <a:r>
                        <a:rPr lang="en-US" sz="700" dirty="0"/>
                        <a:t>75%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168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5986761"/>
                  </a:ext>
                </a:extLst>
              </a:tr>
              <a:tr h="128090">
                <a:tc>
                  <a:txBody>
                    <a:bodyPr/>
                    <a:lstStyle/>
                    <a:p>
                      <a:r>
                        <a:rPr lang="en-US" sz="700" dirty="0"/>
                        <a:t>max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2,698</a:t>
                      </a:r>
                    </a:p>
                  </a:txBody>
                  <a:tcPr marL="0" marR="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84876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EB468F7-DCC8-F1C8-B85A-CCC59BE4CDC1}"/>
              </a:ext>
            </a:extLst>
          </p:cNvPr>
          <p:cNvSpPr txBox="1"/>
          <p:nvPr/>
        </p:nvSpPr>
        <p:spPr>
          <a:xfrm>
            <a:off x="7851302" y="1859304"/>
            <a:ext cx="91691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User Rating Counts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lockchain network background">
            <a:extLst>
              <a:ext uri="{FF2B5EF4-FFF2-40B4-BE49-F238E27FC236}">
                <a16:creationId xmlns:a16="http://schemas.microsoft.com/office/drawing/2014/main" id="{B726D3A1-1A8B-BBD8-3263-C46B510E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4171" y="0"/>
            <a:ext cx="829983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DBBFA-89B4-3C91-1EE3-E6F25365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7947FD-F1FD-3EC0-DD8E-8E908394DCEB}"/>
              </a:ext>
            </a:extLst>
          </p:cNvPr>
          <p:cNvSpPr/>
          <p:nvPr/>
        </p:nvSpPr>
        <p:spPr>
          <a:xfrm>
            <a:off x="-1" y="0"/>
            <a:ext cx="412543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21812" y="963825"/>
            <a:ext cx="3281805" cy="2139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News Gothic MT" panose="020B0504020203020204" pitchFamily="34" charset="0"/>
              </a:rPr>
              <a:t>Develop a content-based recommender tool to identify similar movies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762672-3BEF-3302-83A2-2452EE88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E0A5-37BF-445D-B01C-DA4C485C17AD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2DD52-216B-F096-5937-E3FA32A7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0C4D-43A1-29F4-0C37-2C16869D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News Gothic MT" panose="020B0504020203020204" pitchFamily="34" charset="0"/>
              </a:rPr>
              <a:t>Create feature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BEA8B-BC66-ACB2-C85C-2336215B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573A14-7A23-53C1-93DB-09D834072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857345"/>
              </p:ext>
            </p:extLst>
          </p:nvPr>
        </p:nvGraphicFramePr>
        <p:xfrm>
          <a:off x="5114615" y="2964609"/>
          <a:ext cx="3136602" cy="1417110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320751">
                  <a:extLst>
                    <a:ext uri="{9D8B030D-6E8A-4147-A177-3AD203B41FA5}">
                      <a16:colId xmlns:a16="http://schemas.microsoft.com/office/drawing/2014/main" val="820933349"/>
                    </a:ext>
                  </a:extLst>
                </a:gridCol>
                <a:gridCol w="266651">
                  <a:extLst>
                    <a:ext uri="{9D8B030D-6E8A-4147-A177-3AD203B41FA5}">
                      <a16:colId xmlns:a16="http://schemas.microsoft.com/office/drawing/2014/main" val="3615571419"/>
                    </a:ext>
                  </a:extLst>
                </a:gridCol>
                <a:gridCol w="387300">
                  <a:extLst>
                    <a:ext uri="{9D8B030D-6E8A-4147-A177-3AD203B41FA5}">
                      <a16:colId xmlns:a16="http://schemas.microsoft.com/office/drawing/2014/main" val="2057691105"/>
                    </a:ext>
                  </a:extLst>
                </a:gridCol>
                <a:gridCol w="387300">
                  <a:extLst>
                    <a:ext uri="{9D8B030D-6E8A-4147-A177-3AD203B41FA5}">
                      <a16:colId xmlns:a16="http://schemas.microsoft.com/office/drawing/2014/main" val="376744636"/>
                    </a:ext>
                  </a:extLst>
                </a:gridCol>
                <a:gridCol w="387300">
                  <a:extLst>
                    <a:ext uri="{9D8B030D-6E8A-4147-A177-3AD203B41FA5}">
                      <a16:colId xmlns:a16="http://schemas.microsoft.com/office/drawing/2014/main" val="534522708"/>
                    </a:ext>
                  </a:extLst>
                </a:gridCol>
                <a:gridCol w="387300">
                  <a:extLst>
                    <a:ext uri="{9D8B030D-6E8A-4147-A177-3AD203B41FA5}">
                      <a16:colId xmlns:a16="http://schemas.microsoft.com/office/drawing/2014/main" val="2811190765"/>
                    </a:ext>
                  </a:extLst>
                </a:gridCol>
              </a:tblGrid>
              <a:tr h="236185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>
                          <a:effectLst/>
                        </a:rPr>
                        <a:t>title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Action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Adventure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...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wwii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zombies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extLst>
                  <a:ext uri="{0D108BD9-81ED-4DB2-BD59-A6C34878D82A}">
                    <a16:rowId xmlns:a16="http://schemas.microsoft.com/office/drawing/2014/main" val="3329388630"/>
                  </a:ext>
                </a:extLst>
              </a:tr>
              <a:tr h="2361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>
                          <a:effectLst/>
                        </a:rPr>
                        <a:t>'71 (2014)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0.340927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-0.152156</a:t>
                      </a:r>
                      <a:endParaRPr lang="en-US" sz="600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extLst>
                  <a:ext uri="{0D108BD9-81ED-4DB2-BD59-A6C34878D82A}">
                    <a16:rowId xmlns:a16="http://schemas.microsoft.com/office/drawing/2014/main" val="1469531974"/>
                  </a:ext>
                </a:extLst>
              </a:tr>
              <a:tr h="2361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>
                          <a:effectLst/>
                        </a:rPr>
                        <a:t>'Hellboy': The Seeds of Creation (2004)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  <a:endParaRPr lang="en-US" sz="600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  <a:endParaRPr lang="en-US" sz="600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  <a:endParaRPr lang="en-US" sz="600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0.000000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0.000000</a:t>
                      </a:r>
                    </a:p>
                  </a:txBody>
                  <a:tcPr marL="16644" marR="16644" marT="8322" marB="8322" anchor="ctr"/>
                </a:tc>
                <a:extLst>
                  <a:ext uri="{0D108BD9-81ED-4DB2-BD59-A6C34878D82A}">
                    <a16:rowId xmlns:a16="http://schemas.microsoft.com/office/drawing/2014/main" val="2158534174"/>
                  </a:ext>
                </a:extLst>
              </a:tr>
              <a:tr h="2361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>
                          <a:effectLst/>
                        </a:rPr>
                        <a:t>'Round Midnight (1986)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  <a:endParaRPr lang="en-US" sz="600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-0.278982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-0.167342</a:t>
                      </a:r>
                    </a:p>
                  </a:txBody>
                  <a:tcPr marL="16644" marR="16644" marT="8322" marB="8322" anchor="ctr"/>
                </a:tc>
                <a:extLst>
                  <a:ext uri="{0D108BD9-81ED-4DB2-BD59-A6C34878D82A}">
                    <a16:rowId xmlns:a16="http://schemas.microsoft.com/office/drawing/2014/main" val="2967040081"/>
                  </a:ext>
                </a:extLst>
              </a:tr>
              <a:tr h="2361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>
                          <a:effectLst/>
                        </a:rPr>
                        <a:t>'Salem's Lot (2004)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0.000000</a:t>
                      </a:r>
                      <a:endParaRPr lang="en-US" sz="600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0.000000</a:t>
                      </a:r>
                    </a:p>
                  </a:txBody>
                  <a:tcPr marL="16644" marR="16644" marT="8322" marB="8322" anchor="ctr"/>
                </a:tc>
                <a:extLst>
                  <a:ext uri="{0D108BD9-81ED-4DB2-BD59-A6C34878D82A}">
                    <a16:rowId xmlns:a16="http://schemas.microsoft.com/office/drawing/2014/main" val="1518991976"/>
                  </a:ext>
                </a:extLst>
              </a:tr>
              <a:tr h="2361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>
                          <a:effectLst/>
                        </a:rPr>
                        <a:t>'Til There Was You (1997)</a:t>
                      </a:r>
                      <a:endParaRPr lang="en-US" sz="600" b="1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  <a:endParaRPr lang="en-US" sz="600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-0.261763</a:t>
                      </a:r>
                      <a:endParaRPr lang="en-US" sz="600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-0.161268</a:t>
                      </a:r>
                      <a:endParaRPr lang="en-US" sz="600" dirty="0">
                        <a:effectLst/>
                      </a:endParaRPr>
                    </a:p>
                  </a:txBody>
                  <a:tcPr marL="16644" marR="16644" marT="8322" marB="8322" anchor="ctr"/>
                </a:tc>
                <a:extLst>
                  <a:ext uri="{0D108BD9-81ED-4DB2-BD59-A6C34878D82A}">
                    <a16:rowId xmlns:a16="http://schemas.microsoft.com/office/drawing/2014/main" val="14102317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00D1904-7F05-1733-5ADB-E57845011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59"/>
          <a:stretch/>
        </p:blipFill>
        <p:spPr>
          <a:xfrm>
            <a:off x="5205238" y="1573994"/>
            <a:ext cx="2955356" cy="11164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57C76-3EF5-1DE2-4AEC-221993911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9"/>
          <a:stretch/>
        </p:blipFill>
        <p:spPr>
          <a:xfrm>
            <a:off x="860481" y="1573994"/>
            <a:ext cx="2907162" cy="69897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A02CF5C-694D-6BCE-32E6-DBBEB8BF0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05754"/>
              </p:ext>
            </p:extLst>
          </p:nvPr>
        </p:nvGraphicFramePr>
        <p:xfrm>
          <a:off x="254730" y="2964609"/>
          <a:ext cx="4118664" cy="1417108"/>
        </p:xfrm>
        <a:graphic>
          <a:graphicData uri="http://schemas.openxmlformats.org/drawingml/2006/table">
            <a:tbl>
              <a:tblPr firstRow="1" firstCol="1" bandRow="1">
                <a:tableStyleId>{8EC20E35-A176-4012-BC5E-935CFFF8708E}</a:tableStyleId>
              </a:tblPr>
              <a:tblGrid>
                <a:gridCol w="1280553">
                  <a:extLst>
                    <a:ext uri="{9D8B030D-6E8A-4147-A177-3AD203B41FA5}">
                      <a16:colId xmlns:a16="http://schemas.microsoft.com/office/drawing/2014/main" val="2853359697"/>
                    </a:ext>
                  </a:extLst>
                </a:gridCol>
                <a:gridCol w="504265">
                  <a:extLst>
                    <a:ext uri="{9D8B030D-6E8A-4147-A177-3AD203B41FA5}">
                      <a16:colId xmlns:a16="http://schemas.microsoft.com/office/drawing/2014/main" val="1648672352"/>
                    </a:ext>
                  </a:extLst>
                </a:gridCol>
                <a:gridCol w="262965">
                  <a:extLst>
                    <a:ext uri="{9D8B030D-6E8A-4147-A177-3AD203B41FA5}">
                      <a16:colId xmlns:a16="http://schemas.microsoft.com/office/drawing/2014/main" val="3518267693"/>
                    </a:ext>
                  </a:extLst>
                </a:gridCol>
                <a:gridCol w="393140">
                  <a:extLst>
                    <a:ext uri="{9D8B030D-6E8A-4147-A177-3AD203B41FA5}">
                      <a16:colId xmlns:a16="http://schemas.microsoft.com/office/drawing/2014/main" val="837135286"/>
                    </a:ext>
                  </a:extLst>
                </a:gridCol>
                <a:gridCol w="391553">
                  <a:extLst>
                    <a:ext uri="{9D8B030D-6E8A-4147-A177-3AD203B41FA5}">
                      <a16:colId xmlns:a16="http://schemas.microsoft.com/office/drawing/2014/main" val="1907743955"/>
                    </a:ext>
                  </a:extLst>
                </a:gridCol>
                <a:gridCol w="323290">
                  <a:extLst>
                    <a:ext uri="{9D8B030D-6E8A-4147-A177-3AD203B41FA5}">
                      <a16:colId xmlns:a16="http://schemas.microsoft.com/office/drawing/2014/main" val="962482947"/>
                    </a:ext>
                  </a:extLst>
                </a:gridCol>
                <a:gridCol w="158127">
                  <a:extLst>
                    <a:ext uri="{9D8B030D-6E8A-4147-A177-3AD203B41FA5}">
                      <a16:colId xmlns:a16="http://schemas.microsoft.com/office/drawing/2014/main" val="540456699"/>
                    </a:ext>
                  </a:extLst>
                </a:gridCol>
                <a:gridCol w="285190">
                  <a:extLst>
                    <a:ext uri="{9D8B030D-6E8A-4147-A177-3AD203B41FA5}">
                      <a16:colId xmlns:a16="http://schemas.microsoft.com/office/drawing/2014/main" val="757074397"/>
                    </a:ext>
                  </a:extLst>
                </a:gridCol>
                <a:gridCol w="191528">
                  <a:extLst>
                    <a:ext uri="{9D8B030D-6E8A-4147-A177-3AD203B41FA5}">
                      <a16:colId xmlns:a16="http://schemas.microsoft.com/office/drawing/2014/main" val="2646852294"/>
                    </a:ext>
                  </a:extLst>
                </a:gridCol>
                <a:gridCol w="328053">
                  <a:extLst>
                    <a:ext uri="{9D8B030D-6E8A-4147-A177-3AD203B41FA5}">
                      <a16:colId xmlns:a16="http://schemas.microsoft.com/office/drawing/2014/main" val="2987204092"/>
                    </a:ext>
                  </a:extLst>
                </a:gridCol>
              </a:tblGrid>
              <a:tr h="202444">
                <a:tc>
                  <a:txBody>
                    <a:bodyPr/>
                    <a:lstStyle/>
                    <a:p>
                      <a:pPr algn="r" fontAlgn="ctr"/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dirty="0" err="1">
                          <a:effectLst/>
                        </a:rPr>
                        <a:t>year_released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Action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Adventure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Animation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Children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...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Thriller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War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>
                          <a:effectLst/>
                        </a:rPr>
                        <a:t>Western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extLst>
                  <a:ext uri="{0D108BD9-81ED-4DB2-BD59-A6C34878D82A}">
                    <a16:rowId xmlns:a16="http://schemas.microsoft.com/office/drawing/2014/main" val="3692840398"/>
                  </a:ext>
                </a:extLst>
              </a:tr>
              <a:tr h="202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>
                          <a:effectLst/>
                        </a:rPr>
                        <a:t>title</a:t>
                      </a:r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600" b="1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600" b="1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600" b="1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600" b="1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600" b="1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600" b="1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600" b="1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600" b="1">
                        <a:effectLst/>
                      </a:endParaRPr>
                    </a:p>
                  </a:txBody>
                  <a:tcPr marL="19564" marR="19564" marT="9782" marB="9782" anchor="ctr"/>
                </a:tc>
                <a:extLst>
                  <a:ext uri="{0D108BD9-81ED-4DB2-BD59-A6C34878D82A}">
                    <a16:rowId xmlns:a16="http://schemas.microsoft.com/office/drawing/2014/main" val="3907063316"/>
                  </a:ext>
                </a:extLst>
              </a:tr>
              <a:tr h="2024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>
                          <a:effectLst/>
                        </a:rPr>
                        <a:t>'71 (2014)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2014.0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extLst>
                  <a:ext uri="{0D108BD9-81ED-4DB2-BD59-A6C34878D82A}">
                    <a16:rowId xmlns:a16="http://schemas.microsoft.com/office/drawing/2014/main" val="3719185654"/>
                  </a:ext>
                </a:extLst>
              </a:tr>
              <a:tr h="2024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>
                          <a:effectLst/>
                        </a:rPr>
                        <a:t>'Hellboy': The Seeds of Creation (2004)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2004.0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extLst>
                  <a:ext uri="{0D108BD9-81ED-4DB2-BD59-A6C34878D82A}">
                    <a16:rowId xmlns:a16="http://schemas.microsoft.com/office/drawing/2014/main" val="2967477153"/>
                  </a:ext>
                </a:extLst>
              </a:tr>
              <a:tr h="2024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>
                          <a:effectLst/>
                        </a:rPr>
                        <a:t>'Round Midnight (1986)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1986.0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extLst>
                  <a:ext uri="{0D108BD9-81ED-4DB2-BD59-A6C34878D82A}">
                    <a16:rowId xmlns:a16="http://schemas.microsoft.com/office/drawing/2014/main" val="437144404"/>
                  </a:ext>
                </a:extLst>
              </a:tr>
              <a:tr h="2024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>
                          <a:effectLst/>
                        </a:rPr>
                        <a:t>'Salem's Lot (2004)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2004.0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extLst>
                  <a:ext uri="{0D108BD9-81ED-4DB2-BD59-A6C34878D82A}">
                    <a16:rowId xmlns:a16="http://schemas.microsoft.com/office/drawing/2014/main" val="1853318549"/>
                  </a:ext>
                </a:extLst>
              </a:tr>
              <a:tr h="2024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1" dirty="0" err="1">
                          <a:effectLst/>
                        </a:rPr>
                        <a:t>'Til</a:t>
                      </a:r>
                      <a:r>
                        <a:rPr lang="en-US" sz="600" b="1" dirty="0">
                          <a:effectLst/>
                        </a:rPr>
                        <a:t> There Was You (1997)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1997.0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...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>
                          <a:effectLst/>
                        </a:rPr>
                        <a:t>0.0</a:t>
                      </a:r>
                      <a:endParaRPr lang="en-US" sz="600" dirty="0">
                        <a:effectLst/>
                      </a:endParaRPr>
                    </a:p>
                  </a:txBody>
                  <a:tcPr marL="19564" marR="19564" marT="9782" marB="978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dirty="0">
                          <a:effectLst/>
                        </a:rPr>
                        <a:t>0.0</a:t>
                      </a:r>
                    </a:p>
                  </a:txBody>
                  <a:tcPr marL="19564" marR="19564" marT="9782" marB="9782" anchor="ctr"/>
                </a:tc>
                <a:extLst>
                  <a:ext uri="{0D108BD9-81ED-4DB2-BD59-A6C34878D82A}">
                    <a16:rowId xmlns:a16="http://schemas.microsoft.com/office/drawing/2014/main" val="223813199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30FEBE4-EFCE-61DB-D315-766D7A8C6EF2}"/>
              </a:ext>
            </a:extLst>
          </p:cNvPr>
          <p:cNvSpPr txBox="1"/>
          <p:nvPr/>
        </p:nvSpPr>
        <p:spPr>
          <a:xfrm>
            <a:off x="715432" y="1019865"/>
            <a:ext cx="31972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one-hot encode genres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20A5C5-4F6C-4967-DDD4-4326454DCC8B}"/>
              </a:ext>
            </a:extLst>
          </p:cNvPr>
          <p:cNvSpPr txBox="1"/>
          <p:nvPr/>
        </p:nvSpPr>
        <p:spPr>
          <a:xfrm>
            <a:off x="4937759" y="1019865"/>
            <a:ext cx="34903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merging with scaled tag genome scores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4B2F9-484B-CFE7-0CF5-6FE9E28A8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8D63B-2235-4434-8E5F-28252D74BE60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76832-736E-599F-EDBD-512E4265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4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1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cosine similarity matrix to identify similar movies</a:t>
            </a:r>
          </a:p>
        </p:txBody>
      </p:sp>
      <p:sp>
        <p:nvSpPr>
          <p:cNvPr id="10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809F6-75AD-CE99-0BCE-C9D14346F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77" b="18743"/>
          <a:stretch/>
        </p:blipFill>
        <p:spPr>
          <a:xfrm>
            <a:off x="459367" y="2744997"/>
            <a:ext cx="4170236" cy="2242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609CEF-DECE-7D24-8461-113BB7A9B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67" y="2037711"/>
            <a:ext cx="3110436" cy="642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623AE-3B0A-CD15-E917-B4030794F3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36"/>
          <a:stretch/>
        </p:blipFill>
        <p:spPr>
          <a:xfrm>
            <a:off x="6223402" y="194015"/>
            <a:ext cx="2331195" cy="1306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D58840-76D7-F00A-E18B-3643236C1A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55" b="12203"/>
          <a:stretch/>
        </p:blipFill>
        <p:spPr>
          <a:xfrm>
            <a:off x="6212767" y="1624586"/>
            <a:ext cx="2340759" cy="967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F0505B-FCF9-6E1D-23A3-E1D2461D3E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82" b="1"/>
          <a:stretch/>
        </p:blipFill>
        <p:spPr>
          <a:xfrm>
            <a:off x="6214254" y="2715991"/>
            <a:ext cx="2339351" cy="104407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B84F2-75FB-76C9-2BE2-5CA819620A0A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4629603" y="847389"/>
            <a:ext cx="1593799" cy="3019036"/>
          </a:xfrm>
          <a:prstGeom prst="straightConnector1">
            <a:avLst/>
          </a:prstGeom>
          <a:ln w="12700">
            <a:solidFill>
              <a:srgbClr val="D69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DC5F2B-1C74-BABC-3390-98E94DC34F0F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4629603" y="2108377"/>
            <a:ext cx="1583164" cy="1758048"/>
          </a:xfrm>
          <a:prstGeom prst="straightConnector1">
            <a:avLst/>
          </a:prstGeom>
          <a:ln w="12700">
            <a:solidFill>
              <a:srgbClr val="D69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0B3B1-5400-0064-DA1C-D15DB99C799A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 flipV="1">
            <a:off x="4629603" y="3238027"/>
            <a:ext cx="1584651" cy="628398"/>
          </a:xfrm>
          <a:prstGeom prst="straightConnector1">
            <a:avLst/>
          </a:prstGeom>
          <a:ln w="12700">
            <a:solidFill>
              <a:srgbClr val="D69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E824084A-C909-4B34-F5A4-076910CD45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8678DF9-47B2-3F43-FD1E-C13BBB91C9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14" r="30543"/>
          <a:stretch/>
        </p:blipFill>
        <p:spPr>
          <a:xfrm>
            <a:off x="6223402" y="3883887"/>
            <a:ext cx="2339351" cy="1143105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27ACA7E-B227-AEC0-C2B4-CE35FDA46E0D}"/>
              </a:ext>
            </a:extLst>
          </p:cNvPr>
          <p:cNvCxnSpPr>
            <a:cxnSpLocks/>
            <a:stCxn id="2" idx="3"/>
            <a:endCxn id="73" idx="1"/>
          </p:cNvCxnSpPr>
          <p:nvPr/>
        </p:nvCxnSpPr>
        <p:spPr>
          <a:xfrm>
            <a:off x="4629603" y="3866425"/>
            <a:ext cx="1593799" cy="589015"/>
          </a:xfrm>
          <a:prstGeom prst="straightConnector1">
            <a:avLst/>
          </a:prstGeom>
          <a:ln w="12700">
            <a:solidFill>
              <a:srgbClr val="D697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B726D3A1-1A8B-BBD8-3263-C46B510E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54"/>
            <a:ext cx="9144001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DBBFA-89B4-3C91-1EE3-E6F25365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7947FD-F1FD-3EC0-DD8E-8E908394DCEB}"/>
              </a:ext>
            </a:extLst>
          </p:cNvPr>
          <p:cNvSpPr/>
          <p:nvPr/>
        </p:nvSpPr>
        <p:spPr>
          <a:xfrm>
            <a:off x="-1" y="0"/>
            <a:ext cx="412543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464343" y="1501973"/>
            <a:ext cx="3281805" cy="2139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News Gothic MT" panose="020B0504020203020204" pitchFamily="34" charset="0"/>
              </a:rPr>
              <a:t>Using ML models to predict ratings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340C0-EA31-78D4-7BAE-BC638E53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C5FA-AD81-439A-9BBB-CF7ED226E1B5}" type="datetime4">
              <a:rPr lang="en-US" smtClean="0"/>
              <a:t>February 20,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AD05C-FF14-C91F-674C-49BEF894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Brian Lowell | GA Data Science Bootcamp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61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175</TotalTime>
  <Words>882</Words>
  <Application>Microsoft Office PowerPoint</Application>
  <PresentationFormat>On-screen Show (16:9)</PresentationFormat>
  <Paragraphs>188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News Gothic MT</vt:lpstr>
      <vt:lpstr>Office 2013 - 2022 Theme</vt:lpstr>
      <vt:lpstr>Movie Recommendation System using MovieLens Data</vt:lpstr>
      <vt:lpstr>Problem: identifying movies that users will like is challenging</vt:lpstr>
      <vt:lpstr>MovieLens 20M Dataset</vt:lpstr>
      <vt:lpstr>Key Data Challenges &amp; Pre-processing</vt:lpstr>
      <vt:lpstr>Exploratory Data Analysis</vt:lpstr>
      <vt:lpstr>Develop a content-based recommender tool to identify similar movies</vt:lpstr>
      <vt:lpstr>Create feature matrix</vt:lpstr>
      <vt:lpstr>Use cosine similarity matrix to identify similar movies</vt:lpstr>
      <vt:lpstr>Using ML models to predict ratings</vt:lpstr>
      <vt:lpstr>Content-based Filtering Recommendation System </vt:lpstr>
      <vt:lpstr>Collaborative Filtering Recommendation System</vt:lpstr>
      <vt:lpstr>Key Data Challenges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Brian Lowell</cp:lastModifiedBy>
  <cp:revision>3</cp:revision>
  <dcterms:modified xsi:type="dcterms:W3CDTF">2024-02-20T16:03:20Z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113265-c559-4850-9a4d-5c092dbd21ac_Enabled">
    <vt:lpwstr>true</vt:lpwstr>
  </property>
  <property fmtid="{D5CDD505-2E9C-101B-9397-08002B2CF9AE}" pid="3" name="MSIP_Label_a1113265-c559-4850-9a4d-5c092dbd21ac_SetDate">
    <vt:lpwstr>2024-02-20T14:11:50Z</vt:lpwstr>
  </property>
  <property fmtid="{D5CDD505-2E9C-101B-9397-08002B2CF9AE}" pid="4" name="MSIP_Label_a1113265-c559-4850-9a4d-5c092dbd21ac_Method">
    <vt:lpwstr>Standard</vt:lpwstr>
  </property>
  <property fmtid="{D5CDD505-2E9C-101B-9397-08002B2CF9AE}" pid="5" name="MSIP_Label_a1113265-c559-4850-9a4d-5c092dbd21ac_Name">
    <vt:lpwstr>Internal Use</vt:lpwstr>
  </property>
  <property fmtid="{D5CDD505-2E9C-101B-9397-08002B2CF9AE}" pid="6" name="MSIP_Label_a1113265-c559-4850-9a4d-5c092dbd21ac_SiteId">
    <vt:lpwstr>a6b169f1-592b-4329-8f33-8db8903003c7</vt:lpwstr>
  </property>
  <property fmtid="{D5CDD505-2E9C-101B-9397-08002B2CF9AE}" pid="7" name="MSIP_Label_a1113265-c559-4850-9a4d-5c092dbd21ac_ActionId">
    <vt:lpwstr>61ecf744-eaff-4158-aadd-319377266949</vt:lpwstr>
  </property>
  <property fmtid="{D5CDD505-2E9C-101B-9397-08002B2CF9AE}" pid="8" name="MSIP_Label_a1113265-c559-4850-9a4d-5c092dbd21ac_ContentBits">
    <vt:lpwstr>0</vt:lpwstr>
  </property>
</Properties>
</file>